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4630400" cy="8229600"/>
  <p:notesSz cx="8229600" cy="14630400"/>
  <p:embeddedFontLst>
    <p:embeddedFont>
      <p:font typeface="Heebo Light" pitchFamily="2" charset="-79"/>
      <p:regular r:id="rId15"/>
    </p:embeddedFont>
    <p:embeddedFont>
      <p:font typeface="Montserrat" panose="00000500000000000000" pitchFamily="2" charset="0"/>
      <p:regular r:id="rId16"/>
      <p:bold r:id="rId17"/>
    </p:embeddedFont>
    <p:embeddedFont>
      <p:font typeface="Montserrat Light" panose="000004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059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906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QA 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396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Python Package for Intelligent Financial Data Analysis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57675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Team: </a:t>
            </a:r>
            <a:r>
              <a:rPr lang="en-US" sz="140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ParthKumar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Patel( Section C), Siddharth Upadhyay(WS), Vanshaj Tyagi(WS) 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4803100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Course: FE 520 - Introduction to Python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80190" y="534852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Date: 11</a:t>
            </a:r>
            <a:r>
              <a:rPr lang="en-US" sz="1400" baseline="30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December 2025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DC7D23-AE8F-8E92-CC58-21E318044384}"/>
              </a:ext>
            </a:extLst>
          </p:cNvPr>
          <p:cNvSpPr/>
          <p:nvPr/>
        </p:nvSpPr>
        <p:spPr>
          <a:xfrm>
            <a:off x="12823902" y="7638585"/>
            <a:ext cx="1706137" cy="49065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0793" y="640199"/>
            <a:ext cx="83592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Quality &amp; Python Best Practices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30793" y="1653897"/>
            <a:ext cx="464843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Adherence to Python Conventions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3" y="2290286"/>
            <a:ext cx="90011" cy="900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00946" y="2194560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PEP 8 Style Guide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00946" y="2656284"/>
            <a:ext cx="619434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4-space indentation, snake_case, clear names, max line length 88 characters.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3" y="3400782"/>
            <a:ext cx="90011" cy="900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0946" y="3305056"/>
            <a:ext cx="283416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Docstrings (Google Style)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00946" y="3766780"/>
            <a:ext cx="619434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 documentation for functions and modules.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3" y="4511278"/>
            <a:ext cx="90011" cy="9001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00946" y="4415552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Type Hints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900946" y="4877276"/>
            <a:ext cx="619434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Ensuring type safety and improving code readability.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3" y="5621774"/>
            <a:ext cx="90011" cy="9001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00946" y="5526048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Modular Design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00946" y="5987772"/>
            <a:ext cx="619434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Single Responsibility Principle, DRY, clear separation of concerns.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93" y="6732270"/>
            <a:ext cx="90011" cy="9001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00946" y="6636544"/>
            <a:ext cx="315015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Configuration Management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900946" y="7098268"/>
            <a:ext cx="619434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Config dataclass for centralized settings, environment variable support.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7542728" y="1653897"/>
            <a:ext cx="279439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Code Quality Metrics</a:t>
            </a:r>
            <a:endParaRPr lang="en-US" sz="2100" dirty="0"/>
          </a:p>
        </p:txBody>
      </p:sp>
      <p:sp>
        <p:nvSpPr>
          <p:cNvPr id="20" name="Text 13"/>
          <p:cNvSpPr/>
          <p:nvPr/>
        </p:nvSpPr>
        <p:spPr>
          <a:xfrm>
            <a:off x="7542728" y="2284571"/>
            <a:ext cx="3119557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800</a:t>
            </a:r>
            <a:endParaRPr lang="en-US" sz="4650" dirty="0"/>
          </a:p>
        </p:txBody>
      </p:sp>
      <p:sp>
        <p:nvSpPr>
          <p:cNvPr id="21" name="Text 14"/>
          <p:cNvSpPr/>
          <p:nvPr/>
        </p:nvSpPr>
        <p:spPr>
          <a:xfrm>
            <a:off x="7975878" y="3104555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Lines of Code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7542728" y="3566279"/>
            <a:ext cx="311955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Concise and focused.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10887551" y="2284571"/>
            <a:ext cx="3119676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45+</a:t>
            </a:r>
            <a:endParaRPr lang="en-US" sz="4650" dirty="0"/>
          </a:p>
        </p:txBody>
      </p:sp>
      <p:sp>
        <p:nvSpPr>
          <p:cNvPr id="24" name="Text 17"/>
          <p:cNvSpPr/>
          <p:nvPr/>
        </p:nvSpPr>
        <p:spPr>
          <a:xfrm>
            <a:off x="11320820" y="3104555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Functions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10887551" y="3566279"/>
            <a:ext cx="311967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Small, testable units.</a:t>
            </a:r>
            <a:endParaRPr lang="en-US" sz="1400" dirty="0"/>
          </a:p>
        </p:txBody>
      </p:sp>
      <p:sp>
        <p:nvSpPr>
          <p:cNvPr id="26" name="Text 19"/>
          <p:cNvSpPr/>
          <p:nvPr/>
        </p:nvSpPr>
        <p:spPr>
          <a:xfrm>
            <a:off x="7542728" y="4305062"/>
            <a:ext cx="3119557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4650" dirty="0"/>
          </a:p>
        </p:txBody>
      </p:sp>
      <p:sp>
        <p:nvSpPr>
          <p:cNvPr id="27" name="Text 20"/>
          <p:cNvSpPr/>
          <p:nvPr/>
        </p:nvSpPr>
        <p:spPr>
          <a:xfrm>
            <a:off x="7975878" y="5125045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Classes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542728" y="5586770"/>
            <a:ext cx="3119557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Well-defined responsibilities.</a:t>
            </a:r>
            <a:endParaRPr lang="en-US" sz="1400" dirty="0"/>
          </a:p>
        </p:txBody>
      </p:sp>
      <p:sp>
        <p:nvSpPr>
          <p:cNvPr id="29" name="Text 22"/>
          <p:cNvSpPr/>
          <p:nvPr/>
        </p:nvSpPr>
        <p:spPr>
          <a:xfrm>
            <a:off x="10887551" y="4305062"/>
            <a:ext cx="3119676" cy="594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30%</a:t>
            </a:r>
            <a:endParaRPr lang="en-US" sz="4650" dirty="0"/>
          </a:p>
        </p:txBody>
      </p:sp>
      <p:sp>
        <p:nvSpPr>
          <p:cNvPr id="30" name="Text 23"/>
          <p:cNvSpPr/>
          <p:nvPr/>
        </p:nvSpPr>
        <p:spPr>
          <a:xfrm>
            <a:off x="11320820" y="5125045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Comments</a:t>
            </a:r>
            <a:endParaRPr lang="en-US" sz="1750" dirty="0"/>
          </a:p>
        </p:txBody>
      </p:sp>
      <p:sp>
        <p:nvSpPr>
          <p:cNvPr id="31" name="Text 24"/>
          <p:cNvSpPr/>
          <p:nvPr/>
        </p:nvSpPr>
        <p:spPr>
          <a:xfrm>
            <a:off x="10887551" y="5586770"/>
            <a:ext cx="3119676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Explaining "why," not "what."</a:t>
            </a: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E5DB29-CAA4-98CD-FBD5-176256B92D9C}"/>
              </a:ext>
            </a:extLst>
          </p:cNvPr>
          <p:cNvSpPr/>
          <p:nvPr/>
        </p:nvSpPr>
        <p:spPr>
          <a:xfrm>
            <a:off x="12823902" y="7638585"/>
            <a:ext cx="1706137" cy="49065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208" y="406360"/>
            <a:ext cx="7049095" cy="461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 &amp; Project Deliverables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7208" y="1237417"/>
            <a:ext cx="3574733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Documentation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8" y="1759148"/>
            <a:ext cx="73819" cy="738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8783" y="1680686"/>
            <a:ext cx="219646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README.md (344 lines)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38783" y="2059424"/>
            <a:ext cx="639615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Quick start, installation, API reference, configuration, output specs.</a:t>
            </a:r>
            <a:endParaRPr lang="en-US" sz="1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8" y="2669738"/>
            <a:ext cx="73819" cy="738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38783" y="2591276"/>
            <a:ext cx="203894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Inline Documentation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38783" y="2970014"/>
            <a:ext cx="639615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Module-level, function-level docstrings, critical code comments.</a:t>
            </a:r>
            <a:endParaRPr lang="en-US" sz="11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8" y="3580328"/>
            <a:ext cx="73819" cy="738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8783" y="3501866"/>
            <a:ext cx="184725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Copilot Instructions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738783" y="3880604"/>
            <a:ext cx="639615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Architecture overview, critical patterns, AI-friendly guidance.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8" y="4490918"/>
            <a:ext cx="73819" cy="738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8783" y="4412456"/>
            <a:ext cx="1847255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Outputs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38783" y="4791194"/>
            <a:ext cx="6396157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sample_data.csv, financial_analysis_report.json, 9 visualization charts.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7503081" y="1237417"/>
            <a:ext cx="3267432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Deliverables Checklist</a:t>
            </a:r>
            <a:endParaRPr lang="en-US" sz="17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8445" y="1687949"/>
            <a:ext cx="221575" cy="22157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83260" y="1680686"/>
            <a:ext cx="613755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Functionality: 4+ modules with distinct purposes.</a:t>
            </a:r>
            <a:endParaRPr lang="en-US" sz="11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8445" y="2433995"/>
            <a:ext cx="221575" cy="221575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983260" y="2426732"/>
            <a:ext cx="613755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Error Handling: 7+ error types gracefully managed.</a:t>
            </a:r>
            <a:endParaRPr lang="en-US" sz="11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8445" y="3180040"/>
            <a:ext cx="221575" cy="22157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7983260" y="3172778"/>
            <a:ext cx="613755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Allowed Packages: Strict adherence to specified libraries.</a:t>
            </a:r>
            <a:endParaRPr lang="en-US" sz="1150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8445" y="3926086"/>
            <a:ext cx="221575" cy="221575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7983260" y="3918823"/>
            <a:ext cx="613755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Code Quality: PEP 8 compliant, type-hinted, documented.</a:t>
            </a:r>
            <a:endParaRPr lang="en-US" sz="1150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8445" y="4672132"/>
            <a:ext cx="221575" cy="221575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7983260" y="4664869"/>
            <a:ext cx="613755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Testing: Unit and integration tests implemented.</a:t>
            </a:r>
            <a:endParaRPr lang="en-US" sz="1150" dirty="0"/>
          </a:p>
        </p:txBody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8445" y="5418177"/>
            <a:ext cx="221575" cy="221575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7983260" y="5410914"/>
            <a:ext cx="6137553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Usability: Simple API, clear examples, helpful error messages.</a:t>
            </a:r>
            <a:endParaRPr lang="en-US" sz="1150" dirty="0"/>
          </a:p>
        </p:txBody>
      </p:sp>
      <p:sp>
        <p:nvSpPr>
          <p:cNvPr id="29" name="Text 17"/>
          <p:cNvSpPr/>
          <p:nvPr/>
        </p:nvSpPr>
        <p:spPr>
          <a:xfrm>
            <a:off x="517208" y="6249233"/>
            <a:ext cx="2503646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Enhancements</a:t>
            </a:r>
            <a:endParaRPr lang="en-US" sz="1700" dirty="0"/>
          </a:p>
        </p:txBody>
      </p:sp>
      <p:sp>
        <p:nvSpPr>
          <p:cNvPr id="30" name="Shape 18"/>
          <p:cNvSpPr/>
          <p:nvPr/>
        </p:nvSpPr>
        <p:spPr>
          <a:xfrm>
            <a:off x="517208" y="6747867"/>
            <a:ext cx="13595985" cy="1078944"/>
          </a:xfrm>
          <a:prstGeom prst="roundRect">
            <a:avLst>
              <a:gd name="adj" fmla="val 575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1" name="Shape 19"/>
          <p:cNvSpPr/>
          <p:nvPr/>
        </p:nvSpPr>
        <p:spPr>
          <a:xfrm>
            <a:off x="524828" y="6755487"/>
            <a:ext cx="6790373" cy="531852"/>
          </a:xfrm>
          <a:prstGeom prst="roundRect">
            <a:avLst>
              <a:gd name="adj" fmla="val 11670"/>
            </a:avLst>
          </a:prstGeom>
          <a:solidFill>
            <a:srgbClr val="31136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0"/>
          <p:cNvSpPr/>
          <p:nvPr/>
        </p:nvSpPr>
        <p:spPr>
          <a:xfrm>
            <a:off x="672584" y="6903244"/>
            <a:ext cx="649485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YFinance integration for stock market benchmarking.</a:t>
            </a:r>
            <a:endParaRPr lang="en-US" sz="1150" dirty="0"/>
          </a:p>
        </p:txBody>
      </p:sp>
      <p:sp>
        <p:nvSpPr>
          <p:cNvPr id="33" name="Shape 21"/>
          <p:cNvSpPr/>
          <p:nvPr/>
        </p:nvSpPr>
        <p:spPr>
          <a:xfrm>
            <a:off x="7315200" y="6755487"/>
            <a:ext cx="6790373" cy="531852"/>
          </a:xfrm>
          <a:prstGeom prst="rect">
            <a:avLst/>
          </a:prstGeom>
          <a:solidFill>
            <a:srgbClr val="31136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22"/>
          <p:cNvSpPr/>
          <p:nvPr/>
        </p:nvSpPr>
        <p:spPr>
          <a:xfrm>
            <a:off x="7315200" y="6755487"/>
            <a:ext cx="15240" cy="531852"/>
          </a:xfrm>
          <a:prstGeom prst="roundRect">
            <a:avLst>
              <a:gd name="adj" fmla="val 40727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23"/>
          <p:cNvSpPr/>
          <p:nvPr/>
        </p:nvSpPr>
        <p:spPr>
          <a:xfrm>
            <a:off x="7462957" y="6903244"/>
            <a:ext cx="649485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Export to Excel with formatted reports.</a:t>
            </a:r>
            <a:endParaRPr lang="en-US" sz="1150" dirty="0"/>
          </a:p>
        </p:txBody>
      </p:sp>
      <p:sp>
        <p:nvSpPr>
          <p:cNvPr id="36" name="Shape 24"/>
          <p:cNvSpPr/>
          <p:nvPr/>
        </p:nvSpPr>
        <p:spPr>
          <a:xfrm>
            <a:off x="524828" y="7287339"/>
            <a:ext cx="6790373" cy="531852"/>
          </a:xfrm>
          <a:prstGeom prst="rect">
            <a:avLst/>
          </a:prstGeom>
          <a:solidFill>
            <a:srgbClr val="31136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25"/>
          <p:cNvSpPr/>
          <p:nvPr/>
        </p:nvSpPr>
        <p:spPr>
          <a:xfrm>
            <a:off x="524828" y="7287339"/>
            <a:ext cx="6790373" cy="15240"/>
          </a:xfrm>
          <a:prstGeom prst="roundRect">
            <a:avLst>
              <a:gd name="adj" fmla="val 40727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Text 26"/>
          <p:cNvSpPr/>
          <p:nvPr/>
        </p:nvSpPr>
        <p:spPr>
          <a:xfrm>
            <a:off x="672584" y="7435096"/>
            <a:ext cx="649485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Interactive dashboard with portfolio tracking.</a:t>
            </a:r>
            <a:endParaRPr lang="en-US" sz="1150" dirty="0"/>
          </a:p>
        </p:txBody>
      </p:sp>
      <p:sp>
        <p:nvSpPr>
          <p:cNvPr id="39" name="Shape 27"/>
          <p:cNvSpPr/>
          <p:nvPr/>
        </p:nvSpPr>
        <p:spPr>
          <a:xfrm>
            <a:off x="7315200" y="7287339"/>
            <a:ext cx="6790373" cy="531852"/>
          </a:xfrm>
          <a:prstGeom prst="rect">
            <a:avLst/>
          </a:prstGeom>
          <a:solidFill>
            <a:srgbClr val="31136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28"/>
          <p:cNvSpPr/>
          <p:nvPr/>
        </p:nvSpPr>
        <p:spPr>
          <a:xfrm>
            <a:off x="7315200" y="7287339"/>
            <a:ext cx="15240" cy="531852"/>
          </a:xfrm>
          <a:prstGeom prst="roundRect">
            <a:avLst>
              <a:gd name="adj" fmla="val 40727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Shape 29"/>
          <p:cNvSpPr/>
          <p:nvPr/>
        </p:nvSpPr>
        <p:spPr>
          <a:xfrm>
            <a:off x="7315200" y="7287339"/>
            <a:ext cx="6790373" cy="15240"/>
          </a:xfrm>
          <a:prstGeom prst="roundRect">
            <a:avLst>
              <a:gd name="adj" fmla="val 407270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Text 30"/>
          <p:cNvSpPr/>
          <p:nvPr/>
        </p:nvSpPr>
        <p:spPr>
          <a:xfrm>
            <a:off x="7462957" y="7435096"/>
            <a:ext cx="6494859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anomaly detection in financial trends.</a:t>
            </a:r>
            <a:endParaRPr lang="en-US" sz="115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B4EA9F-FC1F-D64C-4B49-6C2E6D3E18AA}"/>
              </a:ext>
            </a:extLst>
          </p:cNvPr>
          <p:cNvSpPr/>
          <p:nvPr/>
        </p:nvSpPr>
        <p:spPr>
          <a:xfrm>
            <a:off x="12823902" y="7727156"/>
            <a:ext cx="1706137" cy="402083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4813C2-5C80-56A5-DDCE-0F596BA06567}"/>
              </a:ext>
            </a:extLst>
          </p:cNvPr>
          <p:cNvSpPr/>
          <p:nvPr/>
        </p:nvSpPr>
        <p:spPr>
          <a:xfrm>
            <a:off x="12823902" y="7638585"/>
            <a:ext cx="1706137" cy="49065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A5CDC8-2501-F794-7547-16D8748B8FF0}"/>
              </a:ext>
            </a:extLst>
          </p:cNvPr>
          <p:cNvSpPr/>
          <p:nvPr/>
        </p:nvSpPr>
        <p:spPr>
          <a:xfrm>
            <a:off x="3906258" y="3653135"/>
            <a:ext cx="681789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" panose="00000500000000000000" pitchFamily="2" charset="0"/>
              </a:rPr>
              <a:t>Thank</a:t>
            </a:r>
            <a:r>
              <a:rPr lang="en-US" sz="8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ontserrat" panose="00000500000000000000" pitchFamily="2" charset="0"/>
              </a:rPr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303847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952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01" y="2678311"/>
            <a:ext cx="6417945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Package Overview &amp; Purpose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601" y="3490555"/>
            <a:ext cx="1340119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Financial QA Bot is a comprehensive Python package designed to analyze financial CSV data and provide intelligent insights through: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601" y="4232434"/>
            <a:ext cx="6612731" cy="1298258"/>
          </a:xfrm>
          <a:prstGeom prst="roundRect">
            <a:avLst>
              <a:gd name="adj" fmla="val 845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1" y="4209574"/>
            <a:ext cx="6612731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40" y="3969067"/>
            <a:ext cx="526852" cy="526852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5536" y="4127063"/>
            <a:ext cx="210741" cy="21074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813078" y="4671417"/>
            <a:ext cx="238327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Natural Language QA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813078" y="5051227"/>
            <a:ext cx="621577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Ask questions in plain English.</a:t>
            </a:r>
            <a:endParaRPr lang="en-US" sz="1350" dirty="0"/>
          </a:p>
        </p:txBody>
      </p:sp>
      <p:sp>
        <p:nvSpPr>
          <p:cNvPr id="11" name="Shape 5"/>
          <p:cNvSpPr/>
          <p:nvPr/>
        </p:nvSpPr>
        <p:spPr>
          <a:xfrm>
            <a:off x="7402949" y="4232434"/>
            <a:ext cx="6612850" cy="1298258"/>
          </a:xfrm>
          <a:prstGeom prst="roundRect">
            <a:avLst>
              <a:gd name="adj" fmla="val 845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949" y="4209574"/>
            <a:ext cx="6612850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889" y="3969067"/>
            <a:ext cx="526852" cy="526852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3885" y="4127063"/>
            <a:ext cx="210741" cy="210741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7601426" y="4671417"/>
            <a:ext cx="328433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Ratio Calculations</a:t>
            </a:r>
            <a:endParaRPr lang="en-US" sz="1700" dirty="0"/>
          </a:p>
        </p:txBody>
      </p:sp>
      <p:sp>
        <p:nvSpPr>
          <p:cNvPr id="16" name="Text 7"/>
          <p:cNvSpPr/>
          <p:nvPr/>
        </p:nvSpPr>
        <p:spPr>
          <a:xfrm>
            <a:off x="7601426" y="5051227"/>
            <a:ext cx="621589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Instant financial metrics.</a:t>
            </a:r>
            <a:endParaRPr lang="en-US" sz="1350" dirty="0"/>
          </a:p>
        </p:txBody>
      </p:sp>
      <p:sp>
        <p:nvSpPr>
          <p:cNvPr id="17" name="Shape 8"/>
          <p:cNvSpPr/>
          <p:nvPr/>
        </p:nvSpPr>
        <p:spPr>
          <a:xfrm>
            <a:off x="614601" y="5969675"/>
            <a:ext cx="6612731" cy="1298258"/>
          </a:xfrm>
          <a:prstGeom prst="roundRect">
            <a:avLst>
              <a:gd name="adj" fmla="val 845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1" y="5946815"/>
            <a:ext cx="6612731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983" y="5469910"/>
            <a:ext cx="702351" cy="702351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5536" y="5864304"/>
            <a:ext cx="210741" cy="210741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813078" y="6408658"/>
            <a:ext cx="2878336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Professional Visualizations</a:t>
            </a:r>
            <a:endParaRPr lang="en-US" sz="1700" dirty="0"/>
          </a:p>
        </p:txBody>
      </p:sp>
      <p:sp>
        <p:nvSpPr>
          <p:cNvPr id="22" name="Text 10"/>
          <p:cNvSpPr/>
          <p:nvPr/>
        </p:nvSpPr>
        <p:spPr>
          <a:xfrm>
            <a:off x="813078" y="6788468"/>
            <a:ext cx="6215777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Clear data representation.</a:t>
            </a:r>
            <a:endParaRPr lang="en-US" sz="1350" dirty="0"/>
          </a:p>
        </p:txBody>
      </p:sp>
      <p:sp>
        <p:nvSpPr>
          <p:cNvPr id="23" name="Shape 11"/>
          <p:cNvSpPr/>
          <p:nvPr/>
        </p:nvSpPr>
        <p:spPr>
          <a:xfrm>
            <a:off x="7402949" y="5969675"/>
            <a:ext cx="6612850" cy="1298258"/>
          </a:xfrm>
          <a:prstGeom prst="roundRect">
            <a:avLst>
              <a:gd name="adj" fmla="val 8452"/>
            </a:avLst>
          </a:prstGeom>
          <a:solidFill>
            <a:srgbClr val="0D0A2C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949" y="5946815"/>
            <a:ext cx="6612850" cy="91440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889" y="5706308"/>
            <a:ext cx="526852" cy="526852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03885" y="5864304"/>
            <a:ext cx="210741" cy="210741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7601426" y="6408658"/>
            <a:ext cx="313813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Trend Analysis &amp; Forecasting</a:t>
            </a:r>
            <a:endParaRPr lang="en-US" sz="1700" dirty="0"/>
          </a:p>
        </p:txBody>
      </p:sp>
      <p:sp>
        <p:nvSpPr>
          <p:cNvPr id="28" name="Text 13"/>
          <p:cNvSpPr/>
          <p:nvPr/>
        </p:nvSpPr>
        <p:spPr>
          <a:xfrm>
            <a:off x="7601426" y="6788468"/>
            <a:ext cx="6215896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Identify patterns and predict future.</a:t>
            </a:r>
            <a:endParaRPr lang="en-US" sz="1350" dirty="0"/>
          </a:p>
        </p:txBody>
      </p:sp>
      <p:sp>
        <p:nvSpPr>
          <p:cNvPr id="29" name="Text 14"/>
          <p:cNvSpPr/>
          <p:nvPr/>
        </p:nvSpPr>
        <p:spPr>
          <a:xfrm>
            <a:off x="614601" y="7465457"/>
            <a:ext cx="1340119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Its key purpose is to transform raw financial spreadsheets into actionable business intelligence without requiring SQL, advanced programming, or expensive BI tools.</a:t>
            </a:r>
            <a:endParaRPr lang="en-US" sz="13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E1E73D-97D4-D527-E1CF-A730C12E371A}"/>
              </a:ext>
            </a:extLst>
          </p:cNvPr>
          <p:cNvSpPr/>
          <p:nvPr/>
        </p:nvSpPr>
        <p:spPr>
          <a:xfrm>
            <a:off x="12823902" y="7638585"/>
            <a:ext cx="1706137" cy="49065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1720" y="770572"/>
            <a:ext cx="7833360" cy="1170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Audience &amp; Real-World Applications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1720" y="2408873"/>
            <a:ext cx="280856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Primary Users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0" y="3069908"/>
            <a:ext cx="93583" cy="935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22469" y="2970490"/>
            <a:ext cx="2340412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Analysts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422469" y="3450193"/>
            <a:ext cx="3407569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Quick ratio calculations, trend identification, report generation.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0" y="4523184"/>
            <a:ext cx="93583" cy="935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422469" y="4423767"/>
            <a:ext cx="3407569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 Business Owners / CFOs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422469" y="5196007"/>
            <a:ext cx="3407569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Performance monitoring, growth tracking, financial health assessment.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720" y="6268998"/>
            <a:ext cx="93583" cy="935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422469" y="6169581"/>
            <a:ext cx="2770584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Students &amp; Researchers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6422469" y="6649283"/>
            <a:ext cx="3407569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Financial analysis learning, academic projects, data exploration.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0294382" y="2408873"/>
            <a:ext cx="280856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Cases</a:t>
            </a:r>
            <a:endParaRPr lang="en-US" sz="2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64629" y="2976324"/>
            <a:ext cx="280749" cy="28074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902791" y="2970490"/>
            <a:ext cx="3079909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Quarterly Performance Review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10902791" y="3742730"/>
            <a:ext cx="3079909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Q1-Q4 data, generate comprehensive reports with charts.</a:t>
            </a:r>
            <a:endParaRPr lang="en-US" sz="14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64629" y="4722138"/>
            <a:ext cx="280749" cy="28074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902791" y="4716304"/>
            <a:ext cx="2346841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Investment Analysis</a:t>
            </a:r>
            <a:endParaRPr lang="en-US" sz="1800" dirty="0"/>
          </a:p>
        </p:txBody>
      </p:sp>
      <p:sp>
        <p:nvSpPr>
          <p:cNvPr id="20" name="Text 12"/>
          <p:cNvSpPr/>
          <p:nvPr/>
        </p:nvSpPr>
        <p:spPr>
          <a:xfrm>
            <a:off x="10902791" y="5196007"/>
            <a:ext cx="3079909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Compare 5-year revenue trends, calculate CAGR, visualize growth.</a:t>
            </a:r>
            <a:endParaRPr lang="en-US" sz="14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64629" y="6175415"/>
            <a:ext cx="280749" cy="280749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0902791" y="6169581"/>
            <a:ext cx="2340412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Budget Planning</a:t>
            </a:r>
            <a:endParaRPr lang="en-US" sz="1800" dirty="0"/>
          </a:p>
        </p:txBody>
      </p:sp>
      <p:sp>
        <p:nvSpPr>
          <p:cNvPr id="23" name="Text 14"/>
          <p:cNvSpPr/>
          <p:nvPr/>
        </p:nvSpPr>
        <p:spPr>
          <a:xfrm>
            <a:off x="10902791" y="6649283"/>
            <a:ext cx="3079909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Analyze historical expenses, forecast next period, identify anomalies.</a:t>
            </a:r>
            <a:endParaRPr lang="en-US" sz="14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CEE9C5-47AC-45CC-F916-9E9AFE609714}"/>
              </a:ext>
            </a:extLst>
          </p:cNvPr>
          <p:cNvSpPr/>
          <p:nvPr/>
        </p:nvSpPr>
        <p:spPr>
          <a:xfrm>
            <a:off x="12823902" y="7638585"/>
            <a:ext cx="1706137" cy="49065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3965" y="633293"/>
            <a:ext cx="6984921" cy="462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Module Architecture - The Four Pillars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03965" y="1317188"/>
            <a:ext cx="8108871" cy="1458873"/>
          </a:xfrm>
          <a:prstGeom prst="roundRect">
            <a:avLst>
              <a:gd name="adj" fmla="val 42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460" y="1472684"/>
            <a:ext cx="443627" cy="44362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1499" y="1594723"/>
            <a:ext cx="199549" cy="19954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59460" y="2064187"/>
            <a:ext cx="1848683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Indexer</a:t>
            </a: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159460" y="2383988"/>
            <a:ext cx="779787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CSV data loading, validation, normalization, and summary statistics.</a:t>
            </a:r>
            <a:endParaRPr lang="en-US" sz="1150" dirty="0"/>
          </a:p>
        </p:txBody>
      </p:sp>
      <p:sp>
        <p:nvSpPr>
          <p:cNvPr id="9" name="Shape 4"/>
          <p:cNvSpPr/>
          <p:nvPr/>
        </p:nvSpPr>
        <p:spPr>
          <a:xfrm>
            <a:off x="6003965" y="2923937"/>
            <a:ext cx="8108871" cy="1458873"/>
          </a:xfrm>
          <a:prstGeom prst="roundRect">
            <a:avLst>
              <a:gd name="adj" fmla="val 42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9460" y="3079433"/>
            <a:ext cx="443627" cy="443627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1499" y="3201472"/>
            <a:ext cx="199549" cy="19954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59460" y="3670935"/>
            <a:ext cx="1848683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Retriever</a:t>
            </a:r>
            <a:endParaRPr lang="en-US" sz="1450" dirty="0"/>
          </a:p>
        </p:txBody>
      </p:sp>
      <p:sp>
        <p:nvSpPr>
          <p:cNvPr id="13" name="Text 6"/>
          <p:cNvSpPr/>
          <p:nvPr/>
        </p:nvSpPr>
        <p:spPr>
          <a:xfrm>
            <a:off x="6159460" y="3990737"/>
            <a:ext cx="779787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Intelligent data retrieval with fuzzy column matching and year-based filtering.</a:t>
            </a:r>
            <a:endParaRPr lang="en-US" sz="1150" dirty="0"/>
          </a:p>
        </p:txBody>
      </p:sp>
      <p:sp>
        <p:nvSpPr>
          <p:cNvPr id="14" name="Shape 7"/>
          <p:cNvSpPr/>
          <p:nvPr/>
        </p:nvSpPr>
        <p:spPr>
          <a:xfrm>
            <a:off x="6003965" y="4530685"/>
            <a:ext cx="8108871" cy="1458873"/>
          </a:xfrm>
          <a:prstGeom prst="roundRect">
            <a:avLst>
              <a:gd name="adj" fmla="val 42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9460" y="4686181"/>
            <a:ext cx="443627" cy="443627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81499" y="4808220"/>
            <a:ext cx="199549" cy="19954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159460" y="5277683"/>
            <a:ext cx="1848683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Metrics</a:t>
            </a:r>
            <a:endParaRPr lang="en-US" sz="1450" dirty="0"/>
          </a:p>
        </p:txBody>
      </p:sp>
      <p:sp>
        <p:nvSpPr>
          <p:cNvPr id="18" name="Text 9"/>
          <p:cNvSpPr/>
          <p:nvPr/>
        </p:nvSpPr>
        <p:spPr>
          <a:xfrm>
            <a:off x="6159460" y="5597485"/>
            <a:ext cx="779787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Automated calculations for profitability, growth, and efficiency ratios.</a:t>
            </a:r>
            <a:endParaRPr lang="en-US" sz="1150" dirty="0"/>
          </a:p>
        </p:txBody>
      </p:sp>
      <p:sp>
        <p:nvSpPr>
          <p:cNvPr id="19" name="Shape 10"/>
          <p:cNvSpPr/>
          <p:nvPr/>
        </p:nvSpPr>
        <p:spPr>
          <a:xfrm>
            <a:off x="6003965" y="6137434"/>
            <a:ext cx="8108871" cy="1458873"/>
          </a:xfrm>
          <a:prstGeom prst="roundRect">
            <a:avLst>
              <a:gd name="adj" fmla="val 425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9460" y="6292929"/>
            <a:ext cx="443627" cy="443627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1499" y="6414968"/>
            <a:ext cx="199549" cy="199549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6159460" y="6884432"/>
            <a:ext cx="1848683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Visualizer</a:t>
            </a:r>
            <a:endParaRPr lang="en-US" sz="1450" dirty="0"/>
          </a:p>
        </p:txBody>
      </p:sp>
      <p:sp>
        <p:nvSpPr>
          <p:cNvPr id="23" name="Text 12"/>
          <p:cNvSpPr/>
          <p:nvPr/>
        </p:nvSpPr>
        <p:spPr>
          <a:xfrm>
            <a:off x="6159460" y="7204234"/>
            <a:ext cx="7797879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Professional chart generation (7+ types) with custom formatting and high-resolution exports.</a:t>
            </a:r>
            <a:endParaRPr lang="en-US" sz="11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AF6AFE-6F81-287D-ADD6-4088229E32AF}"/>
              </a:ext>
            </a:extLst>
          </p:cNvPr>
          <p:cNvSpPr/>
          <p:nvPr/>
        </p:nvSpPr>
        <p:spPr>
          <a:xfrm>
            <a:off x="12823902" y="7638585"/>
            <a:ext cx="1706137" cy="49065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" y="820698"/>
            <a:ext cx="7926943" cy="1086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Detailed Functionality Demonstration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8528" y="2341840"/>
            <a:ext cx="266092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Question Answering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608528" y="2863334"/>
            <a:ext cx="3751421" cy="1373267"/>
          </a:xfrm>
          <a:prstGeom prst="roundRect">
            <a:avLst>
              <a:gd name="adj" fmla="val 5318"/>
            </a:avLst>
          </a:prstGeom>
          <a:solidFill>
            <a:srgbClr val="1A17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99837" y="2863334"/>
            <a:ext cx="3768804" cy="1373267"/>
          </a:xfrm>
          <a:prstGeom prst="roundRect">
            <a:avLst>
              <a:gd name="adj" fmla="val 1899"/>
            </a:avLst>
          </a:prstGeom>
          <a:solidFill>
            <a:srgbClr val="1A17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73668" y="2993708"/>
            <a:ext cx="3421142" cy="1112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bot = FinancialQABot()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bot.load_data("financials.csv")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result = bot.ask("What was revenue in 2023?")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08528" y="4432102"/>
            <a:ext cx="37514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Output: "Revenue in 2023 was $1,650,000"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08528" y="4884063"/>
            <a:ext cx="284452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Calculations</a:t>
            </a:r>
            <a:endParaRPr lang="en-US" sz="2050" dirty="0"/>
          </a:p>
        </p:txBody>
      </p:sp>
      <p:sp>
        <p:nvSpPr>
          <p:cNvPr id="10" name="Shape 7"/>
          <p:cNvSpPr/>
          <p:nvPr/>
        </p:nvSpPr>
        <p:spPr>
          <a:xfrm>
            <a:off x="608528" y="5405557"/>
            <a:ext cx="3751421" cy="1373267"/>
          </a:xfrm>
          <a:prstGeom prst="roundRect">
            <a:avLst>
              <a:gd name="adj" fmla="val 5318"/>
            </a:avLst>
          </a:prstGeom>
          <a:solidFill>
            <a:srgbClr val="1A17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99837" y="5405557"/>
            <a:ext cx="3768804" cy="1373267"/>
          </a:xfrm>
          <a:prstGeom prst="roundRect">
            <a:avLst>
              <a:gd name="adj" fmla="val 1899"/>
            </a:avLst>
          </a:prstGeom>
          <a:solidFill>
            <a:srgbClr val="1A17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73668" y="5535930"/>
            <a:ext cx="3421142" cy="1112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metrics = FinancialMetrics()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ratios = metrics.calculate_ratios(data)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cagr = metrics.calculate_cagr(start=1M, end=1.65M, years=4)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08528" y="6974324"/>
            <a:ext cx="37514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Output: 13.35% CAGR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4791670" y="2341840"/>
            <a:ext cx="2608064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Batch Reporting</a:t>
            </a:r>
            <a:endParaRPr lang="en-US" sz="2050" dirty="0"/>
          </a:p>
        </p:txBody>
      </p:sp>
      <p:sp>
        <p:nvSpPr>
          <p:cNvPr id="15" name="Shape 12"/>
          <p:cNvSpPr/>
          <p:nvPr/>
        </p:nvSpPr>
        <p:spPr>
          <a:xfrm>
            <a:off x="4791670" y="2863334"/>
            <a:ext cx="3751421" cy="1651397"/>
          </a:xfrm>
          <a:prstGeom prst="roundRect">
            <a:avLst>
              <a:gd name="adj" fmla="val 4422"/>
            </a:avLst>
          </a:prstGeom>
          <a:solidFill>
            <a:srgbClr val="1A17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4782979" y="2863334"/>
            <a:ext cx="3768804" cy="1651397"/>
          </a:xfrm>
          <a:prstGeom prst="roundRect">
            <a:avLst>
              <a:gd name="adj" fmla="val 1579"/>
            </a:avLst>
          </a:prstGeom>
          <a:solidFill>
            <a:srgbClr val="1A173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956810" y="2993708"/>
            <a:ext cx="3421142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questions = [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"What was revenue in 2023?",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"What was net income in 2022?"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]</a:t>
            </a:r>
            <a:endParaRPr lang="en-US" sz="135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highlight>
                  <a:srgbClr val="1A1739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report = bot.generate_report(questions)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4791670" y="4710232"/>
            <a:ext cx="37514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Saves JSON report + 9 visualization charts.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4791670" y="5162193"/>
            <a:ext cx="314991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Visualizations</a:t>
            </a:r>
            <a:endParaRPr lang="en-US" sz="2050" dirty="0"/>
          </a:p>
        </p:txBody>
      </p:sp>
      <p:sp>
        <p:nvSpPr>
          <p:cNvPr id="20" name="Text 17"/>
          <p:cNvSpPr/>
          <p:nvPr/>
        </p:nvSpPr>
        <p:spPr>
          <a:xfrm>
            <a:off x="4791670" y="5662017"/>
            <a:ext cx="37514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Line charts for trends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4791670" y="6000988"/>
            <a:ext cx="37514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Waterfall charts for P&amp;L breakdown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4791670" y="6339959"/>
            <a:ext cx="37514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Momentum analysis with moving averages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4791670" y="6678930"/>
            <a:ext cx="3751421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Rolling correlation between metrics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3787"/>
            <a:ext cx="113355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Error Handling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361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robust error handling ensures reliability and user-friendly feedback.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54248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56186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343" y="270557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File Not Found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8988" y="2705576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load_data("missing.csv")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270557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FileNotFoundError with message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21218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343" y="335589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Invalid Column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8988" y="3355896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Ask for "Revenu" (typo)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606" y="335589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Fuzzy match + warning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386250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343" y="400621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Missing Year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288988" y="4006215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Filter by 2030 (future)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606" y="4006215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Return None + log warning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51282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1028343" y="465653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Division by Zero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288988" y="465653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Profit margin with $0 revenue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606" y="4656534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Try-except + return NaN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5510927"/>
            <a:ext cx="42704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Handling Principles</a:t>
            </a:r>
            <a:endParaRPr lang="en-US" sz="265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401157"/>
            <a:ext cx="113348" cy="113348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133951" y="6276380"/>
            <a:ext cx="603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Never crash silently: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Always log or warn.</a:t>
            </a:r>
            <a:endParaRPr lang="en-US" sz="1750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6401157"/>
            <a:ext cx="113348" cy="113348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797046" y="6276380"/>
            <a:ext cx="6039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User-friendly messages: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Plain English to users.</a:t>
            </a:r>
            <a:endParaRPr lang="en-US" sz="175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7217688"/>
            <a:ext cx="113348" cy="113348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1133951" y="7092910"/>
            <a:ext cx="603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Graceful degradation: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Partial results better than total failure.</a:t>
            </a:r>
            <a:endParaRPr lang="en-US" sz="1750" dirty="0"/>
          </a:p>
        </p:txBody>
      </p:sp>
      <p:pic>
        <p:nvPicPr>
          <p:cNvPr id="2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7217688"/>
            <a:ext cx="113348" cy="113348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7797046" y="7092910"/>
            <a:ext cx="6039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Validation at boundaries: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Check inputs before processing.</a:t>
            </a:r>
            <a:endParaRPr lang="en-US" sz="17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4BEBE5-73A9-7C91-371A-3326E622B7A0}"/>
              </a:ext>
            </a:extLst>
          </p:cNvPr>
          <p:cNvSpPr/>
          <p:nvPr/>
        </p:nvSpPr>
        <p:spPr>
          <a:xfrm>
            <a:off x="12823902" y="7638585"/>
            <a:ext cx="1706137" cy="49065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515" y="543282"/>
            <a:ext cx="7123628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Allowed Packages Utilization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" y="1555909"/>
            <a:ext cx="3126581" cy="31265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515" y="4880015"/>
            <a:ext cx="246983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Pandas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91515" y="5307092"/>
            <a:ext cx="3126581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CSV I/O, DataFrame operations, date parsing, statistical summaries.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032" y="1555909"/>
            <a:ext cx="3126700" cy="3126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65032" y="4880134"/>
            <a:ext cx="246983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NumPy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065032" y="5307211"/>
            <a:ext cx="3126700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Numerical computations, array operations, linear regression for forecasting.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68" y="1555909"/>
            <a:ext cx="3126581" cy="31265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38668" y="4880015"/>
            <a:ext cx="246983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Matplotlib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438668" y="5307092"/>
            <a:ext cx="3126581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 7+ chart types, custom formatting, high-DPI exports, subplot layouts.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185" y="1555909"/>
            <a:ext cx="3126700" cy="3126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2185" y="4880134"/>
            <a:ext cx="2469833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Datetime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0812185" y="5307211"/>
            <a:ext cx="3126700" cy="948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Date parsing, time-series alignment, period calculations for growth metrics.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691515" y="6478072"/>
            <a:ext cx="1324737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 strictly adhere to the allowed package list, building on robust, well-documented tools learned in FE 520.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691515" y="7016472"/>
            <a:ext cx="13247370" cy="839510"/>
          </a:xfrm>
          <a:prstGeom prst="roundRect">
            <a:avLst>
              <a:gd name="adj" fmla="val 9885"/>
            </a:avLst>
          </a:prstGeom>
          <a:solidFill>
            <a:srgbClr val="1E0C4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040" y="7303770"/>
            <a:ext cx="246936" cy="19752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33500" y="7263289"/>
            <a:ext cx="1240786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YFinance (Optional):</a:t>
            </a: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Planned for real-time stock data, benchmarking, and historical price retrieval in a future market_data.py module.</a:t>
            </a:r>
            <a:endParaRPr lang="en-US" sz="15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F45B95-4119-5820-8383-1C6E3B3CEFFD}"/>
              </a:ext>
            </a:extLst>
          </p:cNvPr>
          <p:cNvSpPr/>
          <p:nvPr/>
        </p:nvSpPr>
        <p:spPr>
          <a:xfrm>
            <a:off x="12823902" y="7638585"/>
            <a:ext cx="1706137" cy="49065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9683" y="434697"/>
            <a:ext cx="7376279" cy="494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&amp; Testing Methodology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39683" y="1323856"/>
            <a:ext cx="2602468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Process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039683" y="1798082"/>
            <a:ext cx="157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683" y="2043708"/>
            <a:ext cx="3825835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39683" y="2168366"/>
            <a:ext cx="2410420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Core Modules (Week 1-2)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039683" y="2573417"/>
            <a:ext cx="3825835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Implement DataIndexer and Retriever with unit tests.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6039683" y="3102769"/>
            <a:ext cx="157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683" y="3332440"/>
            <a:ext cx="3825835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39683" y="3473053"/>
            <a:ext cx="2386965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Analytics Layer (Week 3)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6039683" y="3878104"/>
            <a:ext cx="3825835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Build FinancialMetrics, add ratio calculations, validate against Excel.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6039683" y="4660344"/>
            <a:ext cx="157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683" y="4874181"/>
            <a:ext cx="3825835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039683" y="5030629"/>
            <a:ext cx="2176939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 (Week 4)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6039683" y="5435679"/>
            <a:ext cx="3825835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Create 7 chart types, test with various data sizes, ensure high-quality output.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6039683" y="6217920"/>
            <a:ext cx="157996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683" y="6416040"/>
            <a:ext cx="3825835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39683" y="6588204"/>
            <a:ext cx="2848213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&amp; Polish (Week 5)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6039683" y="6993255"/>
            <a:ext cx="3825835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Integrate all modules, end-to-end testing, documentation, and examples.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10258901" y="1323856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Strategy</a:t>
            </a:r>
            <a:endParaRPr lang="en-US" sz="185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901" y="1944945"/>
            <a:ext cx="78938" cy="78938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0495836" y="1798082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Unit Testing</a:t>
            </a:r>
            <a:endParaRPr lang="en-US" sz="1550" dirty="0"/>
          </a:p>
        </p:txBody>
      </p:sp>
      <p:sp>
        <p:nvSpPr>
          <p:cNvPr id="24" name="Text 16"/>
          <p:cNvSpPr/>
          <p:nvPr/>
        </p:nvSpPr>
        <p:spPr>
          <a:xfrm>
            <a:off x="10495836" y="2203133"/>
            <a:ext cx="3588901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Each function tested independently, covering edge cases.</a:t>
            </a:r>
            <a:endParaRPr lang="en-US" sz="1200" dirty="0"/>
          </a:p>
        </p:txBody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901" y="3171885"/>
            <a:ext cx="78938" cy="78938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0495836" y="3025021"/>
            <a:ext cx="1976318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Testing</a:t>
            </a:r>
            <a:endParaRPr lang="en-US" sz="1550" dirty="0"/>
          </a:p>
        </p:txBody>
      </p:sp>
      <p:sp>
        <p:nvSpPr>
          <p:cNvPr id="27" name="Text 18"/>
          <p:cNvSpPr/>
          <p:nvPr/>
        </p:nvSpPr>
        <p:spPr>
          <a:xfrm>
            <a:off x="10495836" y="3430072"/>
            <a:ext cx="3588901" cy="252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Full pipeline testing with real financial datasets.</a:t>
            </a:r>
            <a:endParaRPr lang="en-US" sz="1200" dirty="0"/>
          </a:p>
        </p:txBody>
      </p:sp>
      <p:pic>
        <p:nvPicPr>
          <p:cNvPr id="28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901" y="4145935"/>
            <a:ext cx="78938" cy="78938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10495836" y="3999071"/>
            <a:ext cx="2183130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Injection Testing</a:t>
            </a:r>
            <a:endParaRPr lang="en-US" sz="1550" dirty="0"/>
          </a:p>
        </p:txBody>
      </p:sp>
      <p:sp>
        <p:nvSpPr>
          <p:cNvPr id="30" name="Text 20"/>
          <p:cNvSpPr/>
          <p:nvPr/>
        </p:nvSpPr>
        <p:spPr>
          <a:xfrm>
            <a:off x="10495836" y="4404122"/>
            <a:ext cx="3588901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Deliberately pass invalid inputs to confirm graceful error messages.</a:t>
            </a:r>
            <a:endParaRPr lang="en-US" sz="1200" dirty="0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8901" y="5372874"/>
            <a:ext cx="78938" cy="78938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10495836" y="5226010"/>
            <a:ext cx="2065020" cy="247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Testing</a:t>
            </a:r>
            <a:endParaRPr lang="en-US" sz="1550" dirty="0"/>
          </a:p>
        </p:txBody>
      </p:sp>
      <p:sp>
        <p:nvSpPr>
          <p:cNvPr id="33" name="Text 22"/>
          <p:cNvSpPr/>
          <p:nvPr/>
        </p:nvSpPr>
        <p:spPr>
          <a:xfrm>
            <a:off x="10495836" y="5631061"/>
            <a:ext cx="3588901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Load large CSVs (10,000+ rows), measure processing time, optimize bottlenecks.</a:t>
            </a:r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1C12B0-A2A7-661E-01A5-1B77A1B37DF6}"/>
              </a:ext>
            </a:extLst>
          </p:cNvPr>
          <p:cNvSpPr/>
          <p:nvPr/>
        </p:nvSpPr>
        <p:spPr>
          <a:xfrm>
            <a:off x="12823902" y="7638585"/>
            <a:ext cx="1706137" cy="490654"/>
          </a:xfrm>
          <a:prstGeom prst="rect">
            <a:avLst/>
          </a:prstGeom>
          <a:solidFill>
            <a:srgbClr val="0D0A2C"/>
          </a:solidFill>
          <a:ln>
            <a:solidFill>
              <a:srgbClr val="0D0A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a company&#10;&#10;AI-generated content may be incorrect.">
            <a:extLst>
              <a:ext uri="{FF2B5EF4-FFF2-40B4-BE49-F238E27FC236}">
                <a16:creationId xmlns:a16="http://schemas.microsoft.com/office/drawing/2014/main" id="{1F64C876-0E42-CAE2-32CD-22031D26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36" y="568592"/>
            <a:ext cx="6113265" cy="3546208"/>
          </a:xfrm>
          <a:prstGeom prst="rect">
            <a:avLst/>
          </a:prstGeom>
        </p:spPr>
      </p:pic>
      <p:pic>
        <p:nvPicPr>
          <p:cNvPr id="5" name="Picture 4" descr="A graph of a graph showing the value of a stock market&#10;&#10;AI-generated content may be incorrect.">
            <a:extLst>
              <a:ext uri="{FF2B5EF4-FFF2-40B4-BE49-F238E27FC236}">
                <a16:creationId xmlns:a16="http://schemas.microsoft.com/office/drawing/2014/main" id="{C90346CC-4CEC-9049-FBF7-5F94EC00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998" y="568592"/>
            <a:ext cx="7140554" cy="3546208"/>
          </a:xfrm>
          <a:prstGeom prst="rect">
            <a:avLst/>
          </a:prstGeom>
        </p:spPr>
      </p:pic>
      <p:pic>
        <p:nvPicPr>
          <p:cNvPr id="7" name="Picture 6" descr="A graph showing a graph of profit and loss waterfall&#10;&#10;AI-generated content may be incorrect.">
            <a:extLst>
              <a:ext uri="{FF2B5EF4-FFF2-40B4-BE49-F238E27FC236}">
                <a16:creationId xmlns:a16="http://schemas.microsoft.com/office/drawing/2014/main" id="{1BB173D7-BF9E-A45A-2288-B1C70FCE3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36" y="4347749"/>
            <a:ext cx="5758748" cy="3481018"/>
          </a:xfrm>
          <a:prstGeom prst="rect">
            <a:avLst/>
          </a:prstGeom>
        </p:spPr>
      </p:pic>
      <p:pic>
        <p:nvPicPr>
          <p:cNvPr id="11" name="Picture 10" descr="A graph of a number of assets&#10;&#10;AI-generated content may be incorrect.">
            <a:extLst>
              <a:ext uri="{FF2B5EF4-FFF2-40B4-BE49-F238E27FC236}">
                <a16:creationId xmlns:a16="http://schemas.microsoft.com/office/drawing/2014/main" id="{F25AF43C-B35C-D603-94FA-A2F3B44DB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6373" y="4495612"/>
            <a:ext cx="7782725" cy="359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9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1045</Words>
  <Application>Microsoft Office PowerPoint</Application>
  <PresentationFormat>Custom</PresentationFormat>
  <Paragraphs>174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Consolas Light</vt:lpstr>
      <vt:lpstr>Arial</vt:lpstr>
      <vt:lpstr>Montserrat</vt:lpstr>
      <vt:lpstr>Heebo Light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Vanshaj Tyagi</cp:lastModifiedBy>
  <cp:revision>2</cp:revision>
  <dcterms:created xsi:type="dcterms:W3CDTF">2025-12-13T04:08:28Z</dcterms:created>
  <dcterms:modified xsi:type="dcterms:W3CDTF">2025-12-13T04:43:25Z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2025-12-13T04:40:25Z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f46ed8c6-abe3-4348-bfb5-1971a596fe85</vt:lpwstr>
  </property>
  <property fmtid="{D5CDD505-2E9C-101B-9397-08002B2CF9AE}" pid="8" name="MSIP_Label_a73fd474-4f3c-44ed-88fb-5cc4bd2471bf_ContentBits">
    <vt:lpwstr>0</vt:lpwstr>
  </property>
  <property fmtid="{D5CDD505-2E9C-101B-9397-08002B2CF9AE}" pid="9" name="MSIP_Label_a73fd474-4f3c-44ed-88fb-5cc4bd2471bf_Tag">
    <vt:lpwstr>10, 3, 0, 1</vt:lpwstr>
  </property>
</Properties>
</file>